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  <p:sldMasterId id="2147483653" r:id="rId2"/>
  </p:sldMasterIdLst>
  <p:notesMasterIdLst>
    <p:notesMasterId r:id="rId14"/>
  </p:notesMasterIdLst>
  <p:handoutMasterIdLst>
    <p:handoutMasterId r:id="rId15"/>
  </p:handoutMasterIdLst>
  <p:sldIdLst>
    <p:sldId id="259" r:id="rId3"/>
    <p:sldId id="361" r:id="rId4"/>
    <p:sldId id="396" r:id="rId5"/>
    <p:sldId id="402" r:id="rId6"/>
    <p:sldId id="400" r:id="rId7"/>
    <p:sldId id="403" r:id="rId8"/>
    <p:sldId id="404" r:id="rId9"/>
    <p:sldId id="401" r:id="rId10"/>
    <p:sldId id="391" r:id="rId11"/>
    <p:sldId id="397" r:id="rId12"/>
    <p:sldId id="37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A8F"/>
    <a:srgbClr val="E47C37"/>
    <a:srgbClr val="E3893D"/>
    <a:srgbClr val="00449A"/>
    <a:srgbClr val="0064B8"/>
    <a:srgbClr val="003A8E"/>
    <a:srgbClr val="F0F0F0"/>
    <a:srgbClr val="747474"/>
    <a:srgbClr val="E29544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87130"/>
  </p:normalViewPr>
  <p:slideViewPr>
    <p:cSldViewPr snapToGrid="0" snapToObjects="1">
      <p:cViewPr varScale="1">
        <p:scale>
          <a:sx n="78" d="100"/>
          <a:sy n="78" d="100"/>
        </p:scale>
        <p:origin x="16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22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7705E-39B1-9745-BFB1-E2AFB77B681B}" type="datetimeFigureOut">
              <a:rPr lang="en-US" smtClean="0"/>
              <a:pPr/>
              <a:t>10/17/2020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FF3E-1ADD-BE4F-9ED2-20CB81AE97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pPr/>
              <a:t>2020/10/17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 userDrawn="1"/>
        </p:nvSpPr>
        <p:spPr>
          <a:xfrm>
            <a:off x="682849" y="1307512"/>
            <a:ext cx="171448" cy="370486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850900" y="1304133"/>
            <a:ext cx="10674350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3987505" y="5730242"/>
            <a:ext cx="392311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5676088" y="4702428"/>
            <a:ext cx="839824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12191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5363276" y="2038119"/>
            <a:ext cx="3101285" cy="627646"/>
            <a:chOff x="4884588" y="2120652"/>
            <a:chExt cx="3101285" cy="627646"/>
          </a:xfrm>
        </p:grpSpPr>
        <p:grpSp>
          <p:nvGrpSpPr>
            <p:cNvPr id="139" name="组合 34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143" name="矩形 27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文本框 21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40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1" name="文本框 30"/>
            <p:cNvSpPr txBox="1"/>
            <p:nvPr/>
          </p:nvSpPr>
          <p:spPr>
            <a:xfrm>
              <a:off x="5623310" y="2120652"/>
              <a:ext cx="2362563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5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总体分析</a:t>
              </a:r>
            </a:p>
          </p:txBody>
        </p:sp>
      </p:grpSp>
      <p:grpSp>
        <p:nvGrpSpPr>
          <p:cNvPr id="152" name="组合 59"/>
          <p:cNvGrpSpPr/>
          <p:nvPr/>
        </p:nvGrpSpPr>
        <p:grpSpPr>
          <a:xfrm>
            <a:off x="5253244" y="4180142"/>
            <a:ext cx="3101285" cy="627646"/>
            <a:chOff x="4884588" y="2120652"/>
            <a:chExt cx="3101285" cy="627646"/>
          </a:xfrm>
        </p:grpSpPr>
        <p:grpSp>
          <p:nvGrpSpPr>
            <p:cNvPr id="153" name="组合 60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157" name="矩形 64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文本框 65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0064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zh-CN" altLang="en-US" sz="400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5" name="文本框 62"/>
            <p:cNvSpPr txBox="1"/>
            <p:nvPr/>
          </p:nvSpPr>
          <p:spPr>
            <a:xfrm>
              <a:off x="5623310" y="2120652"/>
              <a:ext cx="2362563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50" dirty="0">
                  <a:solidFill>
                    <a:srgbClr val="0064B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细节分析</a:t>
              </a:r>
            </a:p>
          </p:txBody>
        </p:sp>
      </p:grpSp>
      <p:sp>
        <p:nvSpPr>
          <p:cNvPr id="166" name="文本框 7"/>
          <p:cNvSpPr txBox="1"/>
          <p:nvPr/>
        </p:nvSpPr>
        <p:spPr>
          <a:xfrm>
            <a:off x="1611389" y="2925000"/>
            <a:ext cx="159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5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</a:p>
        </p:txBody>
      </p:sp>
      <p:sp>
        <p:nvSpPr>
          <p:cNvPr id="167" name="文本框 6"/>
          <p:cNvSpPr txBox="1"/>
          <p:nvPr/>
        </p:nvSpPr>
        <p:spPr>
          <a:xfrm>
            <a:off x="1584696" y="3567209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23">
        <p:fade/>
      </p:transition>
    </mc:Choice>
    <mc:Fallback xmlns="">
      <p:transition spd="med" advTm="662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细节分析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55B31C-5E87-489B-900C-5A851A01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54242"/>
            <a:ext cx="6858000" cy="3848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35F168-3B15-4FAD-A079-21D269FACCC1}"/>
              </a:ext>
            </a:extLst>
          </p:cNvPr>
          <p:cNvSpPr txBox="1"/>
          <p:nvPr/>
        </p:nvSpPr>
        <p:spPr>
          <a:xfrm>
            <a:off x="2667000" y="1248032"/>
            <a:ext cx="751290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业绩集合类的一些方法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9"/>
          <p:cNvSpPr txBox="1"/>
          <p:nvPr/>
        </p:nvSpPr>
        <p:spPr>
          <a:xfrm>
            <a:off x="3560243" y="3412278"/>
            <a:ext cx="5271522" cy="178419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8000" dirty="0">
                <a:solidFill>
                  <a:srgbClr val="0064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</a:t>
            </a:r>
            <a:r>
              <a:rPr lang="zh-CN" altLang="en-US" sz="8000" dirty="0">
                <a:solidFill>
                  <a:srgbClr val="0064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7"/>
    </mc:Choice>
    <mc:Fallback xmlns="">
      <p:transition spd="slow" advTm="62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总体分析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12850" y="1549400"/>
            <a:ext cx="8724900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None/>
            </a:pPr>
            <a:r>
              <a:rPr lang="en-US" altLang="zh-CN" sz="1200" dirty="0">
                <a:sym typeface="+mn-ea"/>
              </a:rPr>
              <a:t> 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员工编号 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                                  部门编号                    </a:t>
            </a:r>
            <a:endParaRPr lang="en-US" altLang="zh-CN" sz="2000" dirty="0">
              <a:latin typeface="+mn-ea"/>
              <a:cs typeface="+mn-ea"/>
            </a:endParaRPr>
          </a:p>
          <a:p>
            <a:pPr>
              <a:buNone/>
            </a:pP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姓名                      部门类            部门名</a:t>
            </a:r>
            <a:endParaRPr lang="en-US" altLang="zh-CN" sz="2000" dirty="0">
              <a:latin typeface="+mn-ea"/>
              <a:cs typeface="+mn-ea"/>
            </a:endParaRPr>
          </a:p>
          <a:p>
            <a:pPr>
              <a:buNone/>
            </a:pPr>
            <a:r>
              <a:rPr lang="zh-CN" altLang="en-US" sz="2000" dirty="0">
                <a:latin typeface="+mn-ea"/>
                <a:cs typeface="+mn-ea"/>
                <a:sym typeface="+mn-ea"/>
              </a:rPr>
              <a:t> 员工类               性别                                            总人数 </a:t>
            </a:r>
            <a:endParaRPr lang="en-US" altLang="zh-CN" sz="2000" dirty="0">
              <a:latin typeface="+mn-ea"/>
              <a:cs typeface="+mn-ea"/>
            </a:endParaRPr>
          </a:p>
          <a:p>
            <a:pPr>
              <a:buNone/>
            </a:pP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业绩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                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部门负责人</a:t>
            </a:r>
            <a:endParaRPr lang="en-US" altLang="zh-CN" sz="2000" dirty="0">
              <a:latin typeface="+mn-ea"/>
              <a:cs typeface="+mn-ea"/>
            </a:endParaRPr>
          </a:p>
          <a:p>
            <a:pPr>
              <a:buNone/>
            </a:pP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部门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                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部门的员工</a:t>
            </a:r>
            <a:endParaRPr lang="en-US" altLang="zh-CN" sz="2000" dirty="0">
              <a:latin typeface="+mn-ea"/>
              <a:cs typeface="+mn-ea"/>
            </a:endParaRPr>
          </a:p>
          <a:p>
            <a:pPr>
              <a:buNone/>
            </a:pP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</a:t>
            </a:r>
          </a:p>
          <a:p>
            <a:pPr>
              <a:buNone/>
            </a:pP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基本薪水 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(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int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)</a:t>
            </a:r>
            <a:endParaRPr lang="en-US" altLang="zh-CN" sz="2000" dirty="0">
              <a:latin typeface="+mn-ea"/>
              <a:cs typeface="+mn-ea"/>
            </a:endParaRPr>
          </a:p>
          <a:p>
            <a:pPr>
              <a:buNone/>
            </a:pP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津贴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(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int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)</a:t>
            </a:r>
            <a:endParaRPr lang="en-US" altLang="zh-CN" sz="2000" dirty="0">
              <a:latin typeface="+mn-ea"/>
              <a:cs typeface="+mn-ea"/>
            </a:endParaRPr>
          </a:p>
          <a:p>
            <a:pPr>
              <a:buNone/>
            </a:pPr>
            <a:r>
              <a:rPr lang="zh-CN" altLang="en-US" sz="2000" dirty="0">
                <a:latin typeface="+mn-ea"/>
                <a:cs typeface="+mn-ea"/>
                <a:sym typeface="+mn-ea"/>
              </a:rPr>
              <a:t>业绩类               奖金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(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int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)                              </a:t>
            </a:r>
            <a:endParaRPr lang="en-US" altLang="zh-CN" sz="2000" dirty="0">
              <a:latin typeface="+mn-ea"/>
              <a:cs typeface="+mn-ea"/>
            </a:endParaRPr>
          </a:p>
          <a:p>
            <a:pPr>
              <a:buNone/>
            </a:pPr>
            <a:r>
              <a:rPr lang="en-US" altLang="zh-CN" sz="2000" dirty="0">
                <a:latin typeface="+mn-ea"/>
                <a:cs typeface="+mn-ea"/>
                <a:sym typeface="+mn-ea"/>
              </a:rPr>
              <a:t>                        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总业绩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(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int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) 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排序要用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             </a:t>
            </a:r>
            <a:endParaRPr lang="en-US" altLang="zh-CN" sz="2000" dirty="0">
              <a:latin typeface="+mn-ea"/>
              <a:cs typeface="+mn-ea"/>
            </a:endParaRPr>
          </a:p>
          <a:p>
            <a:pPr>
              <a:buNone/>
            </a:pPr>
            <a:endParaRPr lang="zh-CN" altLang="en-US" sz="2000" dirty="0">
              <a:latin typeface="+mn-ea"/>
              <a:cs typeface="+mn-ea"/>
              <a:sym typeface="+mn-ea"/>
            </a:endParaRPr>
          </a:p>
          <a:p>
            <a:pPr>
              <a:buNone/>
            </a:pPr>
            <a:r>
              <a:rPr lang="zh-CN" altLang="en-US" sz="2000" dirty="0">
                <a:latin typeface="+mn-ea"/>
                <a:cs typeface="+mn-ea"/>
                <a:sym typeface="+mn-ea"/>
              </a:rPr>
              <a:t>实体类：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Employee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Salary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Department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。员工类和业绩类可以使用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id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属性关联，也可以将业绩作为员工类的属性。员工类可以加上部门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id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的一个属性。</a:t>
            </a:r>
            <a:endParaRPr lang="en-US" altLang="zh-CN" sz="2000" dirty="0">
              <a:latin typeface="+mn-ea"/>
              <a:cs typeface="+mn-ea"/>
              <a:sym typeface="+mn-ea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2361729" y="1549548"/>
            <a:ext cx="504056" cy="164069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左大括号 13"/>
          <p:cNvSpPr/>
          <p:nvPr/>
        </p:nvSpPr>
        <p:spPr>
          <a:xfrm>
            <a:off x="2361565" y="3533140"/>
            <a:ext cx="504190" cy="11620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左大括号 14"/>
          <p:cNvSpPr/>
          <p:nvPr/>
        </p:nvSpPr>
        <p:spPr>
          <a:xfrm>
            <a:off x="6364605" y="1367790"/>
            <a:ext cx="504190" cy="167830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469AD-E2F7-4066-B7A7-A66701B3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01" y="3664568"/>
            <a:ext cx="3369941" cy="1162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总体分析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76655" y="1540510"/>
            <a:ext cx="903605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None/>
            </a:pPr>
            <a:r>
              <a:rPr lang="zh-CN" altLang="en-US" sz="2400" dirty="0">
                <a:latin typeface="+mn-ea"/>
                <a:cs typeface="+mn-ea"/>
                <a:sym typeface="+mn-ea"/>
              </a:rPr>
              <a:t>实体类的集合：可以将实体类集合的各种操作包装成一个类，也可以在一个类中同时操作三个集合。</a:t>
            </a:r>
            <a:endParaRPr lang="en-US" altLang="zh-CN" sz="2400" dirty="0">
              <a:latin typeface="+mn-ea"/>
              <a:cs typeface="+mn-ea"/>
              <a:sym typeface="+mn-ea"/>
            </a:endParaRPr>
          </a:p>
          <a:p>
            <a:pPr>
              <a:buNone/>
            </a:pPr>
            <a:endParaRPr lang="zh-CN" altLang="en-US" sz="2400" dirty="0"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6B67C5-D0F2-490C-940F-1A9E1D951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150" y="2901461"/>
            <a:ext cx="7509699" cy="2671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8DF200-CBC2-44F8-90B4-CDD3BA72D1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总体分析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115485-C21C-431E-89C6-E913B201B1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cs typeface="+mn-ea"/>
                <a:sym typeface="+mn-ea"/>
              </a:rPr>
              <a:t>UI:</a:t>
            </a:r>
            <a:r>
              <a:rPr lang="zh-CN" altLang="en-US" dirty="0">
                <a:latin typeface="+mn-ea"/>
                <a:cs typeface="+mn-ea"/>
                <a:sym typeface="+mn-ea"/>
              </a:rPr>
              <a:t>可以设计简单的菜单系统，使用一个</a:t>
            </a:r>
            <a:r>
              <a:rPr lang="en-US" altLang="zh-CN" dirty="0">
                <a:latin typeface="+mn-ea"/>
                <a:cs typeface="+mn-ea"/>
                <a:sym typeface="+mn-ea"/>
              </a:rPr>
              <a:t>switch</a:t>
            </a:r>
            <a:r>
              <a:rPr lang="zh-CN" altLang="en-US" dirty="0">
                <a:latin typeface="+mn-ea"/>
                <a:cs typeface="+mn-ea"/>
                <a:sym typeface="+mn-ea"/>
              </a:rPr>
              <a:t>语句对不同层级的菜单做不同处理</a:t>
            </a:r>
            <a:endParaRPr lang="en-US" altLang="zh-CN" dirty="0">
              <a:latin typeface="+mn-ea"/>
              <a:cs typeface="+mn-ea"/>
              <a:sym typeface="+mn-ea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023244-3511-4D2B-B599-A932222F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5" y="2526902"/>
            <a:ext cx="830695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2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细节分析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71687" y="1861785"/>
            <a:ext cx="8048625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+mn-ea"/>
                <a:cs typeface="+mn-ea"/>
                <a:sym typeface="+mn-ea"/>
              </a:rPr>
              <a:t>实验提出的两个要求：</a:t>
            </a:r>
            <a:endParaRPr lang="en-US" altLang="zh-CN" sz="2400" dirty="0">
              <a:latin typeface="+mn-ea"/>
              <a:cs typeface="+mn-ea"/>
              <a:sym typeface="+mn-ea"/>
            </a:endParaRPr>
          </a:p>
          <a:p>
            <a:endParaRPr lang="en-US" altLang="zh-CN" sz="2400" dirty="0">
              <a:latin typeface="+mn-ea"/>
              <a:cs typeface="+mn-ea"/>
              <a:sym typeface="+mn-ea"/>
            </a:endParaRPr>
          </a:p>
          <a:p>
            <a:r>
              <a:rPr lang="zh-CN" altLang="en-US" sz="2400" dirty="0">
                <a:latin typeface="+mn-ea"/>
                <a:cs typeface="+mn-ea"/>
                <a:sym typeface="+mn-ea"/>
              </a:rPr>
              <a:t>对于显示指定部门的员工信息，最简单的方式可以遍历员工集合，判断员工的部门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id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。也可以使用具有排序功能且支持随机读取的集合，比如</a:t>
            </a:r>
            <a:r>
              <a:rPr lang="en-US" altLang="zh-CN" sz="2400" dirty="0" err="1">
                <a:latin typeface="+mn-ea"/>
                <a:cs typeface="+mn-ea"/>
                <a:sym typeface="+mn-ea"/>
              </a:rPr>
              <a:t>hashmap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，重写</a:t>
            </a:r>
            <a:r>
              <a:rPr lang="en-US" altLang="zh-CN" sz="2400" dirty="0" err="1">
                <a:latin typeface="+mn-ea"/>
                <a:cs typeface="+mn-ea"/>
                <a:sym typeface="+mn-ea"/>
              </a:rPr>
              <a:t>hashcode</a:t>
            </a:r>
            <a:r>
              <a:rPr lang="en-US" altLang="zh-CN" sz="2400" dirty="0">
                <a:latin typeface="+mn-ea"/>
                <a:cs typeface="+mn-ea"/>
                <a:sym typeface="+mn-ea"/>
              </a:rPr>
              <a:t>()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函数来实现。</a:t>
            </a:r>
            <a:endParaRPr lang="en-US" altLang="zh-CN" sz="2400" dirty="0">
              <a:latin typeface="+mn-ea"/>
              <a:cs typeface="+mn-ea"/>
              <a:sym typeface="+mn-ea"/>
            </a:endParaRPr>
          </a:p>
          <a:p>
            <a:endParaRPr lang="en-US" altLang="zh-CN" sz="2400" dirty="0">
              <a:latin typeface="+mn-ea"/>
              <a:cs typeface="+mn-ea"/>
              <a:sym typeface="+mn-ea"/>
            </a:endParaRPr>
          </a:p>
          <a:p>
            <a:r>
              <a:rPr lang="zh-CN" altLang="en-US" sz="2400" dirty="0">
                <a:latin typeface="+mn-ea"/>
                <a:cs typeface="+mn-ea"/>
                <a:sym typeface="+mn-ea"/>
              </a:rPr>
              <a:t>实现总业绩的排序可以使用集合的特性或者自己实现排序。例如</a:t>
            </a:r>
            <a:r>
              <a:rPr lang="en-US" altLang="zh-CN" sz="2400" dirty="0" err="1">
                <a:latin typeface="+mn-ea"/>
                <a:cs typeface="+mn-ea"/>
                <a:sym typeface="+mn-ea"/>
              </a:rPr>
              <a:t>treeset</a:t>
            </a:r>
            <a:r>
              <a:rPr lang="zh-CN" altLang="en-US" sz="2400" dirty="0">
                <a:latin typeface="+mn-ea"/>
                <a:cs typeface="+mn-ea"/>
                <a:sym typeface="+mn-ea"/>
              </a:rPr>
              <a:t>，自定义比较器实现。</a:t>
            </a:r>
            <a:endParaRPr lang="en-US" altLang="zh-CN" sz="2400" dirty="0">
              <a:latin typeface="+mn-ea"/>
              <a:cs typeface="+mn-ea"/>
              <a:sym typeface="+mn-ea"/>
            </a:endParaRPr>
          </a:p>
          <a:p>
            <a:pPr>
              <a:buNone/>
            </a:pPr>
            <a:endParaRPr lang="zh-CN" altLang="en-US" sz="2400" dirty="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04379B4-4B09-43A9-9D22-681480BD21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细节分析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19606-D284-4910-8CB1-CFD96ED78F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treeset</a:t>
            </a:r>
            <a:r>
              <a:rPr lang="zh-CN" altLang="en-US" dirty="0"/>
              <a:t>集合对</a:t>
            </a:r>
            <a:r>
              <a:rPr lang="en-US" altLang="zh-CN" dirty="0"/>
              <a:t>salary</a:t>
            </a:r>
            <a:r>
              <a:rPr lang="zh-CN" altLang="en-US" dirty="0"/>
              <a:t>排序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BD4EAB-775E-489B-8804-5375B19D2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478" y="2155687"/>
            <a:ext cx="5565472" cy="35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BEAD0E-BCED-4F82-AB1B-8CFD393D66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细节分析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34932-9DF1-4505-9F8C-B47007EF0F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4F971A-B9E9-4FD1-AFA0-9870AF64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326" y="1304133"/>
            <a:ext cx="5691924" cy="49945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D36051-C5F5-4EAE-B7ED-42DE3933B9F7}"/>
              </a:ext>
            </a:extLst>
          </p:cNvPr>
          <p:cNvSpPr txBox="1"/>
          <p:nvPr/>
        </p:nvSpPr>
        <p:spPr>
          <a:xfrm>
            <a:off x="1359838" y="3605424"/>
            <a:ext cx="3534033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根据输入和菜单，执行对应的操作</a:t>
            </a:r>
          </a:p>
        </p:txBody>
      </p:sp>
    </p:spTree>
    <p:extLst>
      <p:ext uri="{BB962C8B-B14F-4D97-AF65-F5344CB8AC3E}">
        <p14:creationId xmlns:p14="http://schemas.microsoft.com/office/powerpoint/2010/main" val="226565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细节分析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CE34F3A-3A70-44CF-9243-6B8370FD35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52995" y="2145185"/>
            <a:ext cx="6886009" cy="3860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3F4547-57F4-4221-A4BE-062FF0D30A0C}"/>
              </a:ext>
            </a:extLst>
          </p:cNvPr>
          <p:cNvSpPr txBox="1"/>
          <p:nvPr/>
        </p:nvSpPr>
        <p:spPr>
          <a:xfrm>
            <a:off x="1717589" y="1210962"/>
            <a:ext cx="743876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员工集合的初始化，名字，性别等都随机生成。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细节分析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4F7380-E7F8-4199-BC8D-424360F60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392" y="2141966"/>
            <a:ext cx="6021216" cy="40397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ED5AD8-A4A8-494F-80D5-4818BE1F39FB}"/>
              </a:ext>
            </a:extLst>
          </p:cNvPr>
          <p:cNvSpPr txBox="1"/>
          <p:nvPr/>
        </p:nvSpPr>
        <p:spPr>
          <a:xfrm>
            <a:off x="1928323" y="1131850"/>
            <a:ext cx="8335353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员工集合类的一些方法。除了根据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查找删除等操作，还可以自己添加一些其它方法。将集合的操作包装成一个类的好处就是方便扩展功能。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1625</TotalTime>
  <Words>330</Words>
  <Application>Microsoft Office PowerPoint</Application>
  <PresentationFormat>宽屏</PresentationFormat>
  <Paragraphs>46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 Light</vt:lpstr>
      <vt:lpstr>宋体</vt:lpstr>
      <vt:lpstr>微软雅黑</vt:lpstr>
      <vt:lpstr>Arial</vt:lpstr>
      <vt:lpstr>Calibri</vt:lpstr>
      <vt:lpstr>Century Gothic</vt:lpstr>
      <vt:lpstr>模板页面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李宇昂</cp:lastModifiedBy>
  <cp:revision>728</cp:revision>
  <dcterms:created xsi:type="dcterms:W3CDTF">2015-08-18T02:51:00Z</dcterms:created>
  <dcterms:modified xsi:type="dcterms:W3CDTF">2020-10-17T13:51:41Z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2052-11.1.0.9339</vt:lpwstr>
  </property>
</Properties>
</file>